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c6f73a04f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c6f73a04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5113b5dfbb_0_2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5113b5dfbb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5113b5dfbb_1_1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5113b5dfbb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c6f73a04f_0_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c6f73a04f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5113b5dfbb_0_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5113b5dfbb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5113b5dfbb_1_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5113b5dfbb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5113b5dfbb_0_3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5113b5dfbb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5113b5dfbb_0_4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5113b5dfbb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5113b5dfbb_1_2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5113b5dfbb_1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5113b5dfbb_1_3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5113b5dfbb_1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c6f73a04f_0_1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c6f73a04f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0" y="1761175"/>
            <a:ext cx="8520600" cy="7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Transfer learning</a:t>
            </a:r>
            <a:endParaRPr sz="30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Инна Тужикова, 17.04.2019</a:t>
            </a:r>
            <a:endParaRPr sz="18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latin typeface="Courier New"/>
                <a:ea typeface="Courier New"/>
                <a:cs typeface="Courier New"/>
                <a:sym typeface="Courier New"/>
              </a:rPr>
              <a:t>Fine-tuning</a:t>
            </a:r>
            <a:endParaRPr sz="24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12" name="Google Shape;112;p22"/>
          <p:cNvSpPr txBox="1"/>
          <p:nvPr>
            <p:ph idx="1" type="body"/>
          </p:nvPr>
        </p:nvSpPr>
        <p:spPr>
          <a:xfrm>
            <a:off x="921300" y="1515450"/>
            <a:ext cx="55656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UNFREEZED BACKBONE + CUSTOM HEAD + BACKPROPAGATION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just">
              <a:spcBef>
                <a:spcPts val="160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Replace and retrain the classifier on top of the pretrained neural network on the new dataset, but to also fine-tune the weights of the backbone by continuing the backpropagation.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FINE-TUNE: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29210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ourier New"/>
              <a:buChar char="-"/>
            </a:pPr>
            <a:r>
              <a:rPr lang="ru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ALL LAYERS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ourier New"/>
              <a:buChar char="-"/>
            </a:pPr>
            <a:r>
              <a:rPr lang="ru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FIX LOW-LEVEL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ourier New"/>
              <a:buChar char="-"/>
            </a:pPr>
            <a:r>
              <a:rPr lang="ru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ONLY HIGH-LEVEL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just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13" name="Google Shape;11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76050" y="982050"/>
            <a:ext cx="677425" cy="3668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latin typeface="Courier New"/>
                <a:ea typeface="Courier New"/>
                <a:cs typeface="Courier New"/>
                <a:sym typeface="Courier New"/>
              </a:rPr>
              <a:t>Fine-tuning</a:t>
            </a:r>
            <a:endParaRPr sz="24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19" name="Google Shape;119;p23"/>
          <p:cNvSpPr txBox="1"/>
          <p:nvPr>
            <p:ph idx="1" type="body"/>
          </p:nvPr>
        </p:nvSpPr>
        <p:spPr>
          <a:xfrm>
            <a:off x="311700" y="1389600"/>
            <a:ext cx="80865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1. Add your custom HEAD on a top of pretrained BACKBONE. 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just">
              <a:spcBef>
                <a:spcPts val="160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2. Freeze the BACKBONE. 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just">
              <a:spcBef>
                <a:spcPts val="160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3. Train the HEAD. 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just">
              <a:spcBef>
                <a:spcPts val="160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4. Unfreeze some layers in the BACKBONE. 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just">
              <a:spcBef>
                <a:spcPts val="1600"/>
              </a:spcBef>
              <a:spcAft>
                <a:spcPts val="1600"/>
              </a:spcAft>
              <a:buNone/>
            </a:pPr>
            <a:r>
              <a:rPr lang="ru" sz="1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5. Jointly train (low lr) unfreezed layers + HEAD.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Transfer learning: idea</a:t>
            </a:r>
            <a:endParaRPr sz="24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7752300" cy="3416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Transfer learning is a machine learning method where a model developed for a task A is reused as the starting point for a model on a task B.</a:t>
            </a:r>
            <a:endParaRPr sz="14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FFD966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4500" y="1282350"/>
            <a:ext cx="6095349" cy="243815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5"/>
          <p:cNvSpPr txBox="1"/>
          <p:nvPr>
            <p:ph idx="1" type="body"/>
          </p:nvPr>
        </p:nvSpPr>
        <p:spPr>
          <a:xfrm>
            <a:off x="1364500" y="3841075"/>
            <a:ext cx="6095400" cy="11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ru">
                <a:latin typeface="Courier New"/>
                <a:ea typeface="Courier New"/>
                <a:cs typeface="Courier New"/>
                <a:sym typeface="Courier New"/>
              </a:rPr>
              <a:t>Object classes: 1000. Images: 1.2 M train, 100k test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8" name="Google Shape;68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ImageNet Large Scale Visual Recognition Competition (ILSVRC)</a:t>
            </a:r>
            <a:endParaRPr sz="18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Картинки по запросу imagenet" id="73" name="Google Shape;7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4750" y="1125799"/>
            <a:ext cx="3741375" cy="3122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General vs specific</a:t>
            </a:r>
            <a:endParaRPr sz="24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79" name="Google Shape;7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99963" y="3217675"/>
            <a:ext cx="3269200" cy="125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23950" y="1495125"/>
            <a:ext cx="5021225" cy="1485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General vs specific</a:t>
            </a:r>
            <a:endParaRPr sz="24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86" name="Google Shape;8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36750"/>
            <a:ext cx="9144000" cy="27867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Gabor filters</a:t>
            </a:r>
            <a:endParaRPr sz="24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descr="Картинки по запросу Gabor filters" id="92" name="Google Shape;9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4975" y="1111725"/>
            <a:ext cx="6594050" cy="370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Gabor filters</a:t>
            </a:r>
            <a:endParaRPr sz="24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98" name="Google Shape;98;p20"/>
          <p:cNvPicPr preferRelativeResize="0"/>
          <p:nvPr/>
        </p:nvPicPr>
        <p:blipFill rotWithShape="1">
          <a:blip r:embed="rId3">
            <a:alphaModFix/>
          </a:blip>
          <a:srcRect b="0" l="23003" r="18479" t="25722"/>
          <a:stretch/>
        </p:blipFill>
        <p:spPr>
          <a:xfrm>
            <a:off x="3174725" y="2310300"/>
            <a:ext cx="1649099" cy="1527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74625" y="1363600"/>
            <a:ext cx="5964574" cy="65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latin typeface="Courier New"/>
                <a:ea typeface="Courier New"/>
                <a:cs typeface="Courier New"/>
                <a:sym typeface="Courier New"/>
              </a:rPr>
              <a:t>Feature extraction</a:t>
            </a:r>
            <a:endParaRPr sz="2400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05" name="Google Shape;10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21125" y="1272225"/>
            <a:ext cx="4097549" cy="28981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21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1600"/>
              </a:spcAft>
              <a:buNone/>
            </a:pPr>
            <a:r>
              <a:rPr lang="ru" sz="1200">
                <a:latin typeface="Courier New"/>
                <a:ea typeface="Courier New"/>
                <a:cs typeface="Courier New"/>
                <a:sym typeface="Courier New"/>
              </a:rPr>
              <a:t>Feature extraction consists of using the representations learned by a previous network to extract interesting features from new samples. These features are then run through a new classifier, which is trained from scratch.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